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846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4B73C-28FB-4553-8919-5061E520720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CA026-1807-4670-8741-CB352BEB8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CA026-1807-4670-8741-CB352BEB8C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4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839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98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33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45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58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830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81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39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17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61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39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ADF7F-6F35-4453-976F-0BF2AA2CF304}" type="datetimeFigureOut">
              <a:rPr lang="pl-PL" smtClean="0"/>
              <a:t>2018-09-23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DA5B9-EC97-4F31-854B-911CABE6E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72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131840" y="332656"/>
            <a:ext cx="5830415" cy="4707904"/>
          </a:xfrm>
        </p:spPr>
        <p:txBody>
          <a:bodyPr>
            <a:normAutofit/>
          </a:bodyPr>
          <a:lstStyle/>
          <a:p>
            <a:pPr algn="r"/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GDAŃSKA SZKOŁA PODSTAWOWA LINGWISTA                                                 </a:t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      IM. ZJEDNOCZONEJ EUROPY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61048"/>
            <a:ext cx="3617979" cy="2713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3006349" cy="27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1412776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/>
              <a:t>Nasi uczniowie wzięli również udział</a:t>
            </a:r>
            <a:br>
              <a:rPr lang="pl-PL" dirty="0" smtClean="0"/>
            </a:br>
            <a:r>
              <a:rPr lang="pl-PL" dirty="0" smtClean="0"/>
              <a:t>w warsztatach na temat konfliktu zorganizowanych przez </a:t>
            </a:r>
            <a:r>
              <a:rPr lang="pl-PL" b="1" dirty="0" smtClean="0"/>
              <a:t>Gdańskie Centrum Mediacji Szkolnej </a:t>
            </a:r>
          </a:p>
          <a:p>
            <a:pPr algn="just"/>
            <a:r>
              <a:rPr lang="pl-PL" b="1" dirty="0" smtClean="0"/>
              <a:t>i Rówieśniczej.</a:t>
            </a:r>
            <a:r>
              <a:rPr lang="pl-PL" dirty="0" smtClean="0"/>
              <a:t> Wiemy już, że konflikt </a:t>
            </a:r>
            <a:r>
              <a:rPr lang="pl-PL" dirty="0"/>
              <a:t>jest potrzebny w życiu każdego </a:t>
            </a:r>
            <a:r>
              <a:rPr lang="pl-PL" dirty="0" smtClean="0"/>
              <a:t>człowieka,</a:t>
            </a:r>
            <a:br>
              <a:rPr lang="pl-PL" dirty="0" smtClean="0"/>
            </a:br>
            <a:r>
              <a:rPr lang="pl-PL" dirty="0" smtClean="0"/>
              <a:t>bo </a:t>
            </a:r>
            <a:r>
              <a:rPr lang="pl-PL" dirty="0"/>
              <a:t>dzięki niemu się rozwijamy. Sztuką jest umiejętne go rozwiązanie. A do tego niezbędna jest rozmowa...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240360" cy="4536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0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71650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/>
              <a:t>Chcąc uwrażliwić naszych uczniów na potrzeby innych - udzielamy się charytatywnie. W ramach zwiększenia integracji naszej społeczności szkolnej zorganizowaliśmy </a:t>
            </a:r>
            <a:r>
              <a:rPr lang="pl-PL" b="1" dirty="0" smtClean="0"/>
              <a:t>Festyn Rodzinny</a:t>
            </a:r>
            <a:r>
              <a:rPr lang="pl-PL" dirty="0" smtClean="0"/>
              <a:t>, podczas którego zbieramy fundusze na rzecz </a:t>
            </a:r>
            <a:r>
              <a:rPr lang="pl-PL" b="1" dirty="0" smtClean="0"/>
              <a:t>Hospicjum im. Ks. E. Dudkiewicza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619">
            <a:off x="4708358" y="3258801"/>
            <a:ext cx="3704795" cy="2777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8620"/>
            <a:ext cx="3384874" cy="2539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480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836712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/>
              <a:t>Wychowawcy klas młodszych prowadzą program </a:t>
            </a:r>
            <a:r>
              <a:rPr lang="pl-PL" b="1" dirty="0"/>
              <a:t>„Przyjaciele </a:t>
            </a:r>
            <a:r>
              <a:rPr lang="pl-PL" b="1" dirty="0" err="1"/>
              <a:t>Zippiego</a:t>
            </a:r>
            <a:r>
              <a:rPr lang="pl-PL" dirty="0"/>
              <a:t>” </a:t>
            </a:r>
            <a:r>
              <a:rPr lang="pl-PL" dirty="0" smtClean="0"/>
              <a:t>. Program uczy </a:t>
            </a:r>
            <a:r>
              <a:rPr lang="pl-PL" dirty="0"/>
              <a:t>różnych sposobów radzenia sobie </a:t>
            </a:r>
            <a:r>
              <a:rPr lang="pl-PL" dirty="0" smtClean="0"/>
              <a:t>z trudnościami</a:t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wykorzystywania nabytych </a:t>
            </a:r>
            <a:r>
              <a:rPr lang="pl-PL" dirty="0" smtClean="0"/>
              <a:t>umiejętności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codziennym życiu oraz doskonali </a:t>
            </a:r>
            <a:r>
              <a:rPr lang="pl-PL" dirty="0" smtClean="0"/>
              <a:t>relacje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innymi ludźmi. </a:t>
            </a:r>
          </a:p>
        </p:txBody>
      </p:sp>
      <p:pic>
        <p:nvPicPr>
          <p:cNvPr id="7170" name="Picture 2" descr="Znalezione obrazy dla zapytania program przyjaciele zippie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03581"/>
            <a:ext cx="2652886" cy="265288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853" y="1052736"/>
            <a:ext cx="3170460" cy="4552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8127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Staramy się by nasi uczniowie mieli możliwość poznania się i wykazania się w zakresie swoich </a:t>
            </a:r>
            <a:r>
              <a:rPr lang="pl-PL" dirty="0" smtClean="0"/>
              <a:t>zainteresowań poprzez: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67544" y="2262332"/>
            <a:ext cx="327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p</a:t>
            </a:r>
            <a:r>
              <a:rPr lang="pl-PL" b="1" dirty="0" smtClean="0"/>
              <a:t>rezentacje klasowe i szkolne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542678" y="1076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organizację koncertów </a:t>
            </a:r>
            <a:r>
              <a:rPr lang="pl-PL" b="1" dirty="0" smtClean="0"/>
              <a:t>okolicznościowych </a:t>
            </a:r>
          </a:p>
          <a:p>
            <a:r>
              <a:rPr lang="pl-PL" b="1" dirty="0" smtClean="0"/>
              <a:t>      w </a:t>
            </a:r>
            <a:r>
              <a:rPr lang="pl-PL" b="1" dirty="0"/>
              <a:t>których każdy może zgłosić swój udział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275856" y="38610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o</a:t>
            </a:r>
            <a:r>
              <a:rPr lang="pl-PL" b="1" dirty="0" smtClean="0"/>
              <a:t>rganizację zaproponowanych </a:t>
            </a:r>
            <a:r>
              <a:rPr lang="pl-PL" b="1" dirty="0"/>
              <a:t>przez uczniów </a:t>
            </a:r>
            <a:r>
              <a:rPr lang="pl-PL" b="1" dirty="0" smtClean="0"/>
              <a:t>świąt np. Dzień Szalonej </a:t>
            </a:r>
            <a:r>
              <a:rPr lang="pl-PL" b="1" dirty="0"/>
              <a:t>F</a:t>
            </a:r>
            <a:r>
              <a:rPr lang="pl-PL" b="1" dirty="0" smtClean="0"/>
              <a:t>ryzury </a:t>
            </a:r>
            <a:r>
              <a:rPr lang="pl-PL" b="1" dirty="0">
                <a:sym typeface="Wingdings"/>
              </a:rPr>
              <a:t></a:t>
            </a:r>
            <a:endParaRPr lang="pl-PL" dirty="0"/>
          </a:p>
        </p:txBody>
      </p:sp>
      <p:pic>
        <p:nvPicPr>
          <p:cNvPr id="6" name="Obraz 5" descr="Obraz moÅ¼e zawieraÄ: 6 osÃ³b, uÅmiechniÄci ludzie, drzewo, na zewnÄtrz i przyrod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1664"/>
            <a:ext cx="2228850" cy="2971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Obraz moÅ¼e zawieraÄ: 9 osÃ³b, uÅmiechniÄci ludzie, ludzie stojÄ i na zewnÄtrz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56728"/>
            <a:ext cx="3024336" cy="1963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Obraz moÅ¼e zawieraÄ: 10 osÃ³b, uÅmiechniÄci ludzie, ludzie siedzÄ i dzieck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27" y="4507379"/>
            <a:ext cx="3073858" cy="2233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26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1052736"/>
            <a:ext cx="4176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Kładziemy nacisk na znajomość Praw Dziecka organizując </a:t>
            </a:r>
            <a:r>
              <a:rPr lang="pl-PL" b="1" dirty="0" smtClean="0"/>
              <a:t>Dzień </a:t>
            </a:r>
            <a:r>
              <a:rPr lang="pl-PL" b="1"/>
              <a:t>Praw </a:t>
            </a:r>
            <a:r>
              <a:rPr lang="pl-PL" b="1" dirty="0"/>
              <a:t>D</a:t>
            </a:r>
            <a:r>
              <a:rPr lang="pl-PL" b="1" smtClean="0"/>
              <a:t>ziecka</a:t>
            </a:r>
            <a:r>
              <a:rPr lang="pl-PL" dirty="0" smtClean="0"/>
              <a:t>,</a:t>
            </a:r>
            <a:r>
              <a:rPr lang="pl-PL" b="1" dirty="0" smtClean="0"/>
              <a:t> </a:t>
            </a:r>
            <a:r>
              <a:rPr lang="pl-PL" dirty="0"/>
              <a:t>podczas </a:t>
            </a:r>
            <a:r>
              <a:rPr lang="pl-PL" dirty="0" smtClean="0"/>
              <a:t>którego przypominamy </a:t>
            </a:r>
            <a:r>
              <a:rPr lang="pl-PL" dirty="0"/>
              <a:t>jak ważna jest znajomość swoich praw, a także poszanowanie praw innych.</a:t>
            </a:r>
          </a:p>
        </p:txBody>
      </p:sp>
      <p:pic>
        <p:nvPicPr>
          <p:cNvPr id="3" name="Obraz 2" descr="Brak automatycznego tekstu alternatywn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277">
            <a:off x="4480278" y="-296831"/>
            <a:ext cx="4176464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video-15355636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1500" y="3319463"/>
            <a:ext cx="381000" cy="219075"/>
          </a:xfrm>
          <a:prstGeom prst="rect">
            <a:avLst/>
          </a:prstGeom>
        </p:spPr>
      </p:pic>
      <p:pic>
        <p:nvPicPr>
          <p:cNvPr id="6" name="video-15355636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3429000"/>
            <a:ext cx="4824058" cy="2773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98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6151" y="476672"/>
            <a:ext cx="6912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W ramach programu naprawczego problemu </a:t>
            </a:r>
            <a:r>
              <a:rPr lang="pl-PL" b="1" dirty="0" smtClean="0"/>
              <a:t>priorytetowego</a:t>
            </a:r>
            <a:br>
              <a:rPr lang="pl-PL" b="1" dirty="0" smtClean="0"/>
            </a:br>
            <a:r>
              <a:rPr lang="pl-PL" b="1" dirty="0" smtClean="0"/>
              <a:t>w </a:t>
            </a:r>
            <a:r>
              <a:rPr lang="pl-PL" b="1" dirty="0"/>
              <a:t>zakresie standardu IV</a:t>
            </a:r>
            <a:r>
              <a:rPr lang="pl-PL" b="1" dirty="0" smtClean="0"/>
              <a:t>:</a:t>
            </a:r>
          </a:p>
          <a:p>
            <a:endParaRPr lang="pl-PL" dirty="0"/>
          </a:p>
          <a:p>
            <a:r>
              <a:rPr lang="pl-PL" b="1" dirty="0"/>
              <a:t> 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8194" name="Picture 2" descr="C:\Users\pienkos\AppData\Local\Microsoft\Windows\Temporary Internet Files\Content.IE5\YEUFCLFW\cleaning-woman-1498067629ZOl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841" flipH="1">
            <a:off x="7066236" y="440959"/>
            <a:ext cx="1710889" cy="1497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  <a:extLst/>
        </p:spPr>
      </p:pic>
      <p:sp>
        <p:nvSpPr>
          <p:cNvPr id="3" name="Prostokąt 2"/>
          <p:cNvSpPr/>
          <p:nvPr/>
        </p:nvSpPr>
        <p:spPr>
          <a:xfrm>
            <a:off x="707226" y="543946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prstClr val="black"/>
                </a:solidFill>
              </a:rPr>
              <a:t>wymieniliśmy tablice w salach: 7, 2, </a:t>
            </a:r>
            <a:r>
              <a:rPr lang="pl-PL" dirty="0" smtClean="0">
                <a:solidFill>
                  <a:prstClr val="black"/>
                </a:solidFill>
              </a:rPr>
              <a:t>8 i 10</a:t>
            </a: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131856" y="3933056"/>
            <a:ext cx="6023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prstClr val="black"/>
                </a:solidFill>
              </a:rPr>
              <a:t>wymieniliśmy podłogę przed sekretariatem szkoły</a:t>
            </a:r>
          </a:p>
        </p:txBody>
      </p:sp>
      <p:sp>
        <p:nvSpPr>
          <p:cNvPr id="5" name="Prostokąt 4"/>
          <p:cNvSpPr/>
          <p:nvPr/>
        </p:nvSpPr>
        <p:spPr>
          <a:xfrm>
            <a:off x="2627784" y="4714939"/>
            <a:ext cx="4436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prstClr val="black"/>
                </a:solidFill>
              </a:rPr>
              <a:t>odnowiliśmy </a:t>
            </a:r>
            <a:r>
              <a:rPr lang="pl-PL" dirty="0" smtClean="0">
                <a:solidFill>
                  <a:prstClr val="black"/>
                </a:solidFill>
              </a:rPr>
              <a:t>sale lekcyjne</a:t>
            </a: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08784" y="2551932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prstClr val="black"/>
                </a:solidFill>
              </a:rPr>
              <a:t>dbaliśmy o estetykę tablic informacyjnych oraz napisów na </a:t>
            </a:r>
            <a:r>
              <a:rPr lang="pl-PL" dirty="0" smtClean="0">
                <a:solidFill>
                  <a:prstClr val="black"/>
                </a:solidFill>
              </a:rPr>
              <a:t>salach</a:t>
            </a: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08784" y="1353835"/>
            <a:ext cx="5807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prstClr val="black"/>
                </a:solidFill>
              </a:rPr>
              <a:t>staraliśmy się o poprawę w zakresie czystości szkoły oraz terenu zielonego szkoły poprzez zatrudnienie dodatkowej kadry sprzątającej</a:t>
            </a:r>
          </a:p>
          <a:p>
            <a:pPr lvl="0"/>
            <a:r>
              <a:rPr lang="pl-PL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Prostokąt 7"/>
          <p:cNvSpPr/>
          <p:nvPr/>
        </p:nvSpPr>
        <p:spPr>
          <a:xfrm>
            <a:off x="707226" y="338835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prstClr val="black"/>
                </a:solidFill>
              </a:rPr>
              <a:t>dokonaliśmy remontu łazienek na piętrze I </a:t>
            </a:r>
            <a:r>
              <a:rPr lang="pl-PL" dirty="0" err="1">
                <a:solidFill>
                  <a:prstClr val="black"/>
                </a:solidFill>
              </a:rPr>
              <a:t>i</a:t>
            </a:r>
            <a:r>
              <a:rPr lang="pl-PL" dirty="0">
                <a:solidFill>
                  <a:prstClr val="black"/>
                </a:solidFill>
              </a:rPr>
              <a:t> II oraz parterze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919" y="2325481"/>
            <a:ext cx="1650162" cy="2200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scontent-waw1-1.xx.fbcdn.net/v/t1.15752-9/40517532_271253717030609_6333496213635072_n.jpg?_nc_cat=0&amp;oh=dbce3a3bf308d1afad6160e0374637c7&amp;oe=5C2F49F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3" y="3795629"/>
            <a:ext cx="2043210" cy="153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-waw1-1.xx.fbcdn.net/v/t1.15752-9/40460764_241964279837704_338763428053123072_n.jpg?_nc_cat=0&amp;oh=b583a84a83d613a7a66dfc295c181186&amp;oe=5C2F08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318" y="4701187"/>
            <a:ext cx="2384994" cy="1788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9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5" y="332656"/>
            <a:ext cx="62306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Oprócz przedstawionych zadań nastawionych na rozwiązanie problemów priorytetowych podejmujemy także inne działania </a:t>
            </a:r>
            <a:r>
              <a:rPr lang="pl-PL" b="1" dirty="0" smtClean="0"/>
              <a:t>związane z </a:t>
            </a:r>
            <a:r>
              <a:rPr lang="pl-PL" b="1" dirty="0"/>
              <a:t>szeroką koncepcją Szkół Promujących </a:t>
            </a:r>
            <a:r>
              <a:rPr lang="pl-PL" b="1" dirty="0" smtClean="0"/>
              <a:t>Zdrowie.</a:t>
            </a:r>
            <a:br>
              <a:rPr lang="pl-PL" b="1" dirty="0" smtClean="0"/>
            </a:br>
            <a:endParaRPr lang="pl-PL" b="1" dirty="0" smtClean="0"/>
          </a:p>
          <a:p>
            <a:r>
              <a:rPr lang="pl-PL" b="1" dirty="0" smtClean="0"/>
              <a:t>Są </a:t>
            </a:r>
            <a:r>
              <a:rPr lang="pl-PL" b="1" dirty="0"/>
              <a:t>to m.in.:</a:t>
            </a:r>
            <a:endParaRPr lang="pl-PL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rot="422584">
            <a:off x="4451198" y="2153333"/>
            <a:ext cx="43500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Program łagodnego przejścia do klasy IV</a:t>
            </a:r>
            <a:endParaRPr kumimoji="0" lang="pl-PL" altLang="pl-PL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Obraz 1" descr="Obraz moÅ¼e zawieraÄ: 7 osÃ³b, uÅmiechniÄci ludzie, ludzie siedzÄ i b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428">
            <a:off x="4333103" y="2689424"/>
            <a:ext cx="3878639" cy="2850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019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 rot="21078047">
            <a:off x="263659" y="2735448"/>
            <a:ext cx="262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"</a:t>
            </a:r>
            <a:r>
              <a:rPr lang="pl-PL" b="1" dirty="0" err="1"/>
              <a:t>ZaWODY</a:t>
            </a:r>
            <a:r>
              <a:rPr lang="pl-PL" b="1" dirty="0"/>
              <a:t> dla Afryki!"</a:t>
            </a:r>
            <a:r>
              <a:rPr lang="pl-PL" dirty="0"/>
              <a:t> </a:t>
            </a:r>
          </a:p>
        </p:txBody>
      </p:sp>
      <p:pic>
        <p:nvPicPr>
          <p:cNvPr id="7" name="Obraz 6" descr="Obraz moÅ¼e zawieraÄ: 3 osoby, uÅmiechniÄci ludzie, ludzie siedzÄ i na zewnÄtrz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275">
            <a:off x="870048" y="3212976"/>
            <a:ext cx="2209800" cy="294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8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908720"/>
            <a:ext cx="29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Jak nie czytam jak czytam!</a:t>
            </a:r>
            <a:endParaRPr lang="pl-PL" dirty="0"/>
          </a:p>
        </p:txBody>
      </p:sp>
      <p:pic>
        <p:nvPicPr>
          <p:cNvPr id="3074" name="Picture 2" descr="Obraz moÅ¼e zawieraÄ: co najmniej jedna osoba, niebo, na zewnÄtrz, przyroda i wo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8" y="1494064"/>
            <a:ext cx="3877140" cy="2907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Prostokąt 3"/>
          <p:cNvSpPr/>
          <p:nvPr/>
        </p:nvSpPr>
        <p:spPr>
          <a:xfrm rot="1176837">
            <a:off x="6343092" y="2023622"/>
            <a:ext cx="1962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b="1" dirty="0"/>
              <a:t>Rowerowy maj</a:t>
            </a:r>
            <a:endParaRPr lang="pl-PL" dirty="0"/>
          </a:p>
        </p:txBody>
      </p:sp>
      <p:pic>
        <p:nvPicPr>
          <p:cNvPr id="6" name="Obraz 5" descr="Obraz moÅ¼e zawieraÄ: 2 osoby, uÅmiechniÄci ludzie, drzewo, na zewnÄtrz i przyrod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1056">
            <a:off x="5326807" y="2564904"/>
            <a:ext cx="2736304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13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86005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Nauka jazdy </a:t>
            </a:r>
            <a:r>
              <a:rPr lang="pl-PL" b="1" dirty="0" smtClean="0"/>
              <a:t>konnej w klasach pierwszych</a:t>
            </a:r>
            <a:endParaRPr lang="pl-PL" dirty="0"/>
          </a:p>
        </p:txBody>
      </p:sp>
      <p:pic>
        <p:nvPicPr>
          <p:cNvPr id="3" name="Obraz 2" descr="Obraz moÅ¼e zawieraÄ: 1 osoba, koÅ i na zewnÄtr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26" y="1487970"/>
            <a:ext cx="2321560" cy="3095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5142090" y="2447075"/>
            <a:ext cx="2533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Basen w klasach I-VIII</a:t>
            </a:r>
            <a:endParaRPr lang="pl-PL" dirty="0"/>
          </a:p>
        </p:txBody>
      </p:sp>
      <p:pic>
        <p:nvPicPr>
          <p:cNvPr id="4098" name="Picture 2" descr="Obraz moÅ¼e zawieraÄ: 1 osoba, pÅywanie, basen i na zewnÄtr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35783"/>
            <a:ext cx="4979944" cy="2801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15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5" y="692696"/>
            <a:ext cx="3320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Ścisła współpraca z </a:t>
            </a:r>
            <a:r>
              <a:rPr lang="pl-PL" b="1" dirty="0" smtClean="0"/>
              <a:t>rodzicami </a:t>
            </a:r>
            <a:endParaRPr lang="pl-PL" dirty="0"/>
          </a:p>
        </p:txBody>
      </p:sp>
      <p:pic>
        <p:nvPicPr>
          <p:cNvPr id="3" name="Obraz 2" descr="https://scontent-waw1-1.xx.fbcdn.net/v/t1.0-9/31369783_1257779837687405_6158031579594627570_n.jpg?_nc_cat=0&amp;oh=618ad576c97e28993471c902c8e23095&amp;oe=5BF69F6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632">
            <a:off x="1526100" y="1431508"/>
            <a:ext cx="3384376" cy="19442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4" name="Obraz 3" descr="Obraz moÅ¼e zawieraÄ: 14 osÃ³b, uÅmiechniÄci ludzie, jedzenie i w budynku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940">
            <a:off x="456286" y="3691057"/>
            <a:ext cx="3456384" cy="262712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" name="Obraz 4" descr="Obraz moÅ¼e zawieraÄ: 1 osoba, pies i w budynku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56" y="2160185"/>
            <a:ext cx="2810547" cy="37444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6" name="Prostokąt 5"/>
          <p:cNvSpPr/>
          <p:nvPr/>
        </p:nvSpPr>
        <p:spPr>
          <a:xfrm>
            <a:off x="5347397" y="1700808"/>
            <a:ext cx="3291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Współpraca ze Strażą Miejską</a:t>
            </a:r>
          </a:p>
        </p:txBody>
      </p:sp>
    </p:spTree>
    <p:extLst>
      <p:ext uri="{BB962C8B-B14F-4D97-AF65-F5344CB8AC3E}">
        <p14:creationId xmlns:p14="http://schemas.microsoft.com/office/powerpoint/2010/main" val="207677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Sprawozdanie z realizacji podjętych działań w </a:t>
            </a:r>
            <a:r>
              <a:rPr lang="pl-PL" b="1" dirty="0" smtClean="0"/>
              <a:t>ramach</a:t>
            </a:r>
            <a:br>
              <a:rPr lang="pl-PL" b="1" dirty="0" smtClean="0"/>
            </a:br>
            <a:r>
              <a:rPr lang="pl-PL" b="1" dirty="0" smtClean="0"/>
              <a:t> </a:t>
            </a:r>
            <a:r>
              <a:rPr lang="pl-PL" b="1" dirty="0"/>
              <a:t>Szkoły Promującej Zdrowie</a:t>
            </a:r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2017/18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52936"/>
            <a:ext cx="3803590" cy="36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moÅ¼e zawieraÄ: 12 osÃ³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3" y="1206655"/>
            <a:ext cx="4032448" cy="2735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662358" y="548680"/>
            <a:ext cx="3634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Program nauki pierwszej pomocy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716016" y="2204864"/>
            <a:ext cx="4272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Warsztaty w Klubie Małego Zawodowca</a:t>
            </a:r>
          </a:p>
        </p:txBody>
      </p:sp>
      <p:pic>
        <p:nvPicPr>
          <p:cNvPr id="5" name="Obraz 4" descr="Obraz moÅ¼e zawieraÄ: 1 osoba, uÅmiecha siÄ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00" y="2753356"/>
            <a:ext cx="2649855" cy="353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46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7584" y="980728"/>
            <a:ext cx="1664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Dzień </a:t>
            </a:r>
            <a:r>
              <a:rPr lang="pl-PL" b="1" dirty="0" smtClean="0"/>
              <a:t>Teatru</a:t>
            </a:r>
            <a:endParaRPr lang="pl-PL" dirty="0"/>
          </a:p>
        </p:txBody>
      </p:sp>
      <p:pic>
        <p:nvPicPr>
          <p:cNvPr id="3" name="Obraz 2" descr="Obraz moÅ¼e zawieraÄ: 8 osÃ³b, ludzie stojÄ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4" y="1484784"/>
            <a:ext cx="3776690" cy="2520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Prostokąt 3"/>
          <p:cNvSpPr/>
          <p:nvPr/>
        </p:nvSpPr>
        <p:spPr>
          <a:xfrm>
            <a:off x="5652120" y="2375592"/>
            <a:ext cx="2529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Warsztaty świąteczne</a:t>
            </a:r>
            <a:endParaRPr lang="pl-PL" dirty="0"/>
          </a:p>
        </p:txBody>
      </p:sp>
      <p:pic>
        <p:nvPicPr>
          <p:cNvPr id="5" name="Obraz 4" descr="Obraz moÅ¼e zawieraÄ: 3 osoby, uÅmiechniÄci ludzie, ludzie siedzÄ, jedzenie i w budynku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91174"/>
            <a:ext cx="3600399" cy="2952328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52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692696"/>
            <a:ext cx="225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Marsz barbórkowy</a:t>
            </a:r>
            <a:endParaRPr lang="pl-PL" dirty="0"/>
          </a:p>
        </p:txBody>
      </p:sp>
      <p:pic>
        <p:nvPicPr>
          <p:cNvPr id="3" name="Obraz 2" descr="Obraz moÅ¼e zawieraÄ: 9 osÃ³b, ludzie stojÄ i na zewnÄtrz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8" y="1268760"/>
            <a:ext cx="4057650" cy="2705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5724128" y="2060848"/>
            <a:ext cx="2332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Śniadanie daje moc</a:t>
            </a:r>
            <a:endParaRPr lang="pl-PL" dirty="0"/>
          </a:p>
        </p:txBody>
      </p:sp>
      <p:pic>
        <p:nvPicPr>
          <p:cNvPr id="5" name="Obraz 4" descr="Obraz moÅ¼e zawieraÄ: 11 osÃ³b, uÅmiechniÄci ludzie, tabela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61" y="3068960"/>
            <a:ext cx="3264024" cy="2686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145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9592" y="1196752"/>
            <a:ext cx="237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Lubimy poniedziałki</a:t>
            </a:r>
            <a:endParaRPr lang="pl-PL" dirty="0"/>
          </a:p>
        </p:txBody>
      </p:sp>
      <p:pic>
        <p:nvPicPr>
          <p:cNvPr id="3" name="Obraz 2" descr="Brak automatycznego tekstu alternatywnego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274060" cy="24479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Prostokąt 3"/>
          <p:cNvSpPr/>
          <p:nvPr/>
        </p:nvSpPr>
        <p:spPr>
          <a:xfrm>
            <a:off x="5570411" y="1916832"/>
            <a:ext cx="215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Sprzątanie świata</a:t>
            </a:r>
            <a:endParaRPr lang="pl-PL" dirty="0"/>
          </a:p>
        </p:txBody>
      </p:sp>
      <p:pic>
        <p:nvPicPr>
          <p:cNvPr id="5" name="Obraz 4" descr="Obraz moÅ¼e zawieraÄ: 6 osÃ³b, uÅmiechniÄci ludzie, ludzie stojÄ, na zewnÄtrz i przyrod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57205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11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1628800"/>
            <a:ext cx="1757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 smtClean="0"/>
              <a:t>Mleko z klasą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4788024" y="1628800"/>
            <a:ext cx="4064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/>
              <a:t>Program „Owoce i warzywa w szkole”</a:t>
            </a:r>
          </a:p>
        </p:txBody>
      </p:sp>
      <p:pic>
        <p:nvPicPr>
          <p:cNvPr id="5122" name="Picture 2" descr="Znalezione obrazy dla zapytania Program âOwoce i warzywa w szkole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18627"/>
            <a:ext cx="3147680" cy="555073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5124" name="Picture 4" descr="Znalezione obrazy dla zapytania Program mleko z klasÄ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3726012" cy="23722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09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54078" y="2967335"/>
            <a:ext cx="4035849" cy="92333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DZIĘKUJEMY!</a:t>
            </a:r>
            <a:endParaRPr lang="pl-P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91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548680"/>
            <a:ext cx="5094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W odpowiedzi na wyniki badań ankietowych uczniów, rodziców oraz pracowników szkoły w tym roku szkolnym kontynuowaliśmy pracę w zakresie wybranych dwóch problemów priorytetowych </a:t>
            </a:r>
            <a:endParaRPr lang="pl-PL" dirty="0" smtClean="0"/>
          </a:p>
          <a:p>
            <a:pPr algn="just"/>
            <a:r>
              <a:rPr lang="pl-PL" dirty="0" smtClean="0"/>
              <a:t>w </a:t>
            </a:r>
            <a:r>
              <a:rPr lang="pl-PL" dirty="0"/>
              <a:t>zakresie standardów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2123728" y="4030631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dirty="0">
              <a:solidFill>
                <a:prstClr val="black"/>
              </a:solidFill>
            </a:endParaRPr>
          </a:p>
          <a:p>
            <a:pPr lvl="0"/>
            <a:r>
              <a:rPr lang="pl-PL" b="1" u="sng" dirty="0" smtClean="0">
                <a:solidFill>
                  <a:prstClr val="black"/>
                </a:solidFill>
              </a:rPr>
              <a:t>Standard </a:t>
            </a:r>
            <a:r>
              <a:rPr lang="pl-PL" b="1" u="sng" dirty="0">
                <a:solidFill>
                  <a:prstClr val="black"/>
                </a:solidFill>
              </a:rPr>
              <a:t>IV </a:t>
            </a:r>
            <a:endParaRPr lang="pl-PL" b="1" u="sng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prstClr val="black"/>
                </a:solidFill>
              </a:rPr>
              <a:t>Poprawa </a:t>
            </a:r>
            <a:r>
              <a:rPr lang="pl-PL" b="1" dirty="0">
                <a:solidFill>
                  <a:prstClr val="black"/>
                </a:solidFill>
              </a:rPr>
              <a:t>warunków stanu higieniczno-sanitarnego </a:t>
            </a:r>
            <a:r>
              <a:rPr lang="pl-PL" b="1" dirty="0" smtClean="0">
                <a:solidFill>
                  <a:prstClr val="black"/>
                </a:solidFill>
              </a:rPr>
              <a:t>szkoły</a:t>
            </a:r>
          </a:p>
          <a:p>
            <a:pPr lvl="0"/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123727" y="2920053"/>
            <a:ext cx="5166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u="sng" dirty="0">
                <a:solidFill>
                  <a:prstClr val="black"/>
                </a:solidFill>
              </a:rPr>
              <a:t>Standard II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prstClr val="black"/>
                </a:solidFill>
              </a:rPr>
              <a:t>Poprawa wzajemnej życzliwości wśród uczniów</a:t>
            </a:r>
          </a:p>
        </p:txBody>
      </p:sp>
      <p:pic>
        <p:nvPicPr>
          <p:cNvPr id="6148" name="Picture 4" descr="C:\Users\pienkos\AppData\Local\Microsoft\Windows\Temporary Internet Files\Content.IE5\38LSJ83R\smile-2352472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76524"/>
            <a:ext cx="1547664" cy="98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Program Files\Microsoft Office\MEDIA\CAGCAT10\j0199727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4" y="3916607"/>
            <a:ext cx="1453161" cy="142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548">
            <a:off x="5740096" y="830578"/>
            <a:ext cx="3099755" cy="1743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39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75556" y="548680"/>
            <a:ext cx="79568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Mając na celu szeroko pojmowaną poprawę w zakresie wzajemnej życzliwości wśród uczniów w tym roku również obchodziliśmy </a:t>
            </a:r>
            <a:endParaRPr lang="pl-PL" sz="2000" dirty="0" smtClean="0"/>
          </a:p>
          <a:p>
            <a:pPr algn="just"/>
            <a:r>
              <a:rPr lang="pl-PL" sz="2000" b="1" dirty="0" smtClean="0"/>
              <a:t>Dzień </a:t>
            </a:r>
            <a:r>
              <a:rPr lang="pl-PL" sz="2000" b="1" dirty="0"/>
              <a:t>Życzliwości.</a:t>
            </a:r>
            <a:r>
              <a:rPr lang="pl-PL" sz="2000" dirty="0"/>
              <a:t> </a:t>
            </a:r>
            <a:endParaRPr lang="pl-PL" sz="2000" dirty="0" smtClean="0"/>
          </a:p>
          <a:p>
            <a:pPr algn="just"/>
            <a:r>
              <a:rPr lang="pl-PL" sz="2000" dirty="0" smtClean="0"/>
              <a:t>Chcąc </a:t>
            </a:r>
            <a:r>
              <a:rPr lang="pl-PL" sz="2000" dirty="0"/>
              <a:t>zwrócić uwagę na życzliwość nie tylko w stosunku </a:t>
            </a:r>
            <a:r>
              <a:rPr lang="pl-PL" sz="2000" dirty="0" smtClean="0"/>
              <a:t>do najbliższych </a:t>
            </a:r>
            <a:r>
              <a:rPr lang="pl-PL" sz="2000" dirty="0"/>
              <a:t>osób z klasy, dokonaliśmy rotacji losów w całej społeczności szkolnej. </a:t>
            </a:r>
          </a:p>
        </p:txBody>
      </p:sp>
      <p:pic>
        <p:nvPicPr>
          <p:cNvPr id="3" name="Obraz 2" descr="Obraz moÅ¼e zawieraÄ: teks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2592288" cy="29079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 descr="Obraz moÅ¼e zawieraÄ: 2 osoby, uÅmiechniÄci ludzie, ludzie siedzÄ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656" y="2602072"/>
            <a:ext cx="3792760" cy="2987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750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620688"/>
            <a:ext cx="72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/>
              <a:t>Integracji oraz wzajemnemu poznaniu służą także organizowane co roku wyjazdy na </a:t>
            </a:r>
            <a:r>
              <a:rPr lang="pl-PL" b="1" dirty="0" smtClean="0"/>
              <a:t>Białą i Zieloną Szkołę</a:t>
            </a:r>
            <a:r>
              <a:rPr lang="pl-PL" dirty="0" smtClean="0"/>
              <a:t>. Podczas tych wyjazdów uczniowie nie tylko dobrze się bawią podczas aktywności na świeżym powietrzu, ale także mają szansę zacieśnić więzy klasowe, jak również wykazać się solidarnością z uczniami pozostałych klas, podczas wspólnych grupowych zmagań Lingwistycznego Biegu,  gdzie wyznacznikiem wygranej bywa często wzajemna pomoc słabszym uczestnikom.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003">
            <a:off x="662977" y="3671759"/>
            <a:ext cx="317390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867">
            <a:off x="4945122" y="3585970"/>
            <a:ext cx="3394732" cy="2542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281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958287" y="332656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/>
              <a:t>Życzliwym nie należy być tylko w stosunku do osób bliskich, dlatego nasi uczniowie mieli niebywałą </a:t>
            </a:r>
            <a:r>
              <a:rPr lang="pl-PL" dirty="0"/>
              <a:t>okazję </a:t>
            </a:r>
            <a:r>
              <a:rPr lang="pl-PL" dirty="0" smtClean="0"/>
              <a:t>wziąć udział w warsztatach  </a:t>
            </a:r>
          </a:p>
          <a:p>
            <a:pPr algn="ctr"/>
            <a:r>
              <a:rPr lang="pl-PL" b="1" dirty="0" smtClean="0"/>
              <a:t>„Każdy </a:t>
            </a:r>
            <a:r>
              <a:rPr lang="pl-PL" b="1" dirty="0"/>
              <a:t>inny, wszyscy </a:t>
            </a:r>
            <a:r>
              <a:rPr lang="pl-PL" b="1" dirty="0" smtClean="0"/>
              <a:t>równi”.</a:t>
            </a:r>
            <a:r>
              <a:rPr lang="pl-PL" dirty="0" smtClean="0"/>
              <a:t>  </a:t>
            </a:r>
          </a:p>
          <a:p>
            <a:pPr algn="just"/>
            <a:r>
              <a:rPr lang="pl-PL" dirty="0" smtClean="0"/>
              <a:t>Zastanawiali </a:t>
            </a:r>
            <a:r>
              <a:rPr lang="pl-PL" dirty="0"/>
              <a:t>się wspólnie</a:t>
            </a:r>
            <a:r>
              <a:rPr lang="pl-PL" dirty="0" smtClean="0"/>
              <a:t>, jak </a:t>
            </a:r>
            <a:r>
              <a:rPr lang="pl-PL" dirty="0"/>
              <a:t>może czuć się osoba z innego kraju, jak można jej pomóc oraz czym objawia się dyskryminacja.</a:t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 descr="Obraz moÅ¼e zawieraÄ: 6 osÃ³b, uÅmiechniÄci ludzie, ludzie siedzÄ i na zewnÄtr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50" y="2086982"/>
            <a:ext cx="5832688" cy="4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353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70613"/>
            <a:ext cx="4341556" cy="578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rostokąt 1"/>
          <p:cNvSpPr/>
          <p:nvPr/>
        </p:nvSpPr>
        <p:spPr>
          <a:xfrm>
            <a:off x="323528" y="1196752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Uwrażliwiamy naszych uczniów nie tylko na potrzeby innych ludzi, ale także zwierząt. </a:t>
            </a:r>
            <a:endParaRPr lang="pl-PL" dirty="0" smtClean="0"/>
          </a:p>
          <a:p>
            <a:pPr algn="just"/>
            <a:r>
              <a:rPr lang="pl-PL" dirty="0" smtClean="0"/>
              <a:t>Jak </a:t>
            </a:r>
            <a:r>
              <a:rPr lang="pl-PL" dirty="0"/>
              <a:t>co roku wzięliśmy udział w akcji </a:t>
            </a:r>
            <a:r>
              <a:rPr lang="pl-PL" b="1" dirty="0"/>
              <a:t>„Lingwista Zwierzakom” </a:t>
            </a:r>
            <a:r>
              <a:rPr lang="pl-PL" dirty="0"/>
              <a:t>na rzecz zwierząt ze schroniska Promyk.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1" y="4104527"/>
            <a:ext cx="3540314" cy="11521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964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moÅ¼e zawieraÄ: 3 osoby, uÅmiechniÄci ludzie, ludzie siedzÄ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43" y="2247630"/>
            <a:ext cx="3101642" cy="398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Obraz moÅ¼e zawieraÄ: 2 osoby, uÅmiechniÄci ludzie, ludzie stojÄ, dziecko, drzewo, niebo i na zewnÄtrz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2523356" cy="3436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1043608" y="692696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W naszej szkole nie ma oddzielnego wejścia, wyizolowanej strefy dla dzieci młodszych. Nasz pierwszoklasista to przyjaciel szóstoklasisty.</a:t>
            </a:r>
            <a:br>
              <a:rPr lang="pl-PL" dirty="0"/>
            </a:br>
            <a:r>
              <a:rPr lang="pl-PL" dirty="0"/>
              <a:t>Od roku 2015/2016 wprowadziliśmy w naszej szkole autorski program </a:t>
            </a:r>
            <a:r>
              <a:rPr lang="pl-PL" b="1" dirty="0"/>
              <a:t>„Starsza Siostra, Starszy Brat” </a:t>
            </a:r>
            <a:r>
              <a:rPr lang="pl-PL" dirty="0"/>
              <a:t>oparty na amerykańskiej idei polegającej na ścisłej współpracy uczniów najstarszych z uczniem najmłodszym.</a:t>
            </a:r>
          </a:p>
        </p:txBody>
      </p:sp>
    </p:spTree>
    <p:extLst>
      <p:ext uri="{BB962C8B-B14F-4D97-AF65-F5344CB8AC3E}">
        <p14:creationId xmlns:p14="http://schemas.microsoft.com/office/powerpoint/2010/main" val="8528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98072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W ramach realizacji zadań </a:t>
            </a:r>
            <a:r>
              <a:rPr lang="pl-PL" dirty="0" smtClean="0"/>
              <a:t>problemu priorytetowego w standardzie drugim przeprowadzone zostały  podczas godzin wychowawczych konsultacje</a:t>
            </a:r>
            <a:br>
              <a:rPr lang="pl-PL" dirty="0" smtClean="0"/>
            </a:br>
            <a:r>
              <a:rPr lang="pl-PL" dirty="0" smtClean="0"/>
              <a:t>z pedagogiem szkolnym oraz warsztaty integracyjne  i tematyczne.</a:t>
            </a:r>
            <a:endParaRPr lang="pl-PL" dirty="0"/>
          </a:p>
        </p:txBody>
      </p:sp>
      <p:pic>
        <p:nvPicPr>
          <p:cNvPr id="3" name="Obraz 2" descr="Obraz moÅ¼e zawieraÄ: 4 osoby, ludzie stojÄ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6" y="2420888"/>
            <a:ext cx="322323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0" name="Picture 2" descr="Obraz moÅ¼e zawieraÄ: 8 osÃ³b, uÅmiechniÄci ludzie, ludzie stojÄ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81" y="2176639"/>
            <a:ext cx="4255326" cy="319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</p:spTree>
    <p:extLst>
      <p:ext uri="{BB962C8B-B14F-4D97-AF65-F5344CB8AC3E}">
        <p14:creationId xmlns:p14="http://schemas.microsoft.com/office/powerpoint/2010/main" val="196274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568</Words>
  <Application>Microsoft Office PowerPoint</Application>
  <PresentationFormat>Pokaz na ekranie (4:3)</PresentationFormat>
  <Paragraphs>62</Paragraphs>
  <Slides>25</Slides>
  <Notes>1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Motyw pakietu Office</vt:lpstr>
      <vt:lpstr>GDAŃSKA SZKOŁA PODSTAWOWA LINGWISTA                                                        IM. ZJEDNOCZONEJ EUROPY</vt:lpstr>
      <vt:lpstr>Sprawozdanie z realizacji podjętych działań w ramach  Szkoły Promującej Zdrowie 2017/18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GDAŃSKA SZKOŁA PODSTAWOWA LINGWISTA IM. ZJEDNOCZONEJ EUROPY</dc:title>
  <dc:creator>pienkos</dc:creator>
  <cp:lastModifiedBy>pienkos</cp:lastModifiedBy>
  <cp:revision>46</cp:revision>
  <dcterms:created xsi:type="dcterms:W3CDTF">2018-08-28T17:59:17Z</dcterms:created>
  <dcterms:modified xsi:type="dcterms:W3CDTF">2018-09-23T11:18:54Z</dcterms:modified>
</cp:coreProperties>
</file>